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741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42667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cs-CZ" sz="8000" spc="-1" strike="noStrike">
                <a:solidFill>
                  <a:srgbClr val="2f5897"/>
                </a:solidFill>
                <a:latin typeface="Palatino Linotype"/>
              </a:rPr>
              <a:t>Kliknutím lze upravit styl.</a:t>
            </a:r>
            <a:endParaRPr b="0" lang="cs-CZ" sz="8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E42D078F-4095-48EE-9A44-4954E8A6A982}" type="datetime">
              <a:rPr b="0" lang="cs-CZ" sz="1200" spc="-1" strike="noStrike">
                <a:solidFill>
                  <a:srgbClr val="595959"/>
                </a:solidFill>
                <a:latin typeface="Century Gothic"/>
              </a:rPr>
              <a:t>1. 9. 2020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>
            <a:noAutofit/>
          </a:bodyPr>
          <a:p>
            <a:pPr>
              <a:lnSpc>
                <a:spcPct val="100000"/>
              </a:lnSpc>
            </a:pPr>
            <a:fld id="{4A035A11-B7E5-470B-BE8C-1FB3AA1BA267}" type="slidenum">
              <a:rPr b="0" lang="cs-CZ" sz="1200" spc="-1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808080"/>
                </a:solidFill>
                <a:latin typeface="Century Gothic"/>
              </a:rPr>
              <a:t>Klikněte pro úpravu formátu textu osnovy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Druhá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Třetí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Čtvrtá úroveň osnovy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808080"/>
                </a:solidFill>
                <a:latin typeface="Century Gothic"/>
              </a:rPr>
              <a:t>Pátá úroveň osnovy</a:t>
            </a:r>
            <a:endParaRPr b="0" lang="cs-CZ" sz="2000" spc="-1" strike="noStrike">
              <a:solidFill>
                <a:srgbClr val="80808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808080"/>
                </a:solidFill>
                <a:latin typeface="Century Gothic"/>
              </a:rPr>
              <a:t>Šestá úroveň</a:t>
            </a:r>
            <a:endParaRPr b="0" lang="cs-CZ" sz="2000" spc="-1" strike="noStrike">
              <a:solidFill>
                <a:srgbClr val="80808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808080"/>
                </a:solidFill>
                <a:latin typeface="Century Gothic"/>
              </a:rPr>
              <a:t>Sedmá úroveň</a:t>
            </a:r>
            <a:endParaRPr b="0" lang="cs-CZ" sz="20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5400" spc="-1" strike="noStrike">
                <a:solidFill>
                  <a:srgbClr val="2f5897"/>
                </a:solidFill>
                <a:latin typeface="Palatino Linotype"/>
              </a:rPr>
              <a:t>Kliknutím lze upravit styl.</a:t>
            </a:r>
            <a:endParaRPr b="0" lang="cs-CZ" sz="54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Century Gothic"/>
              </a:rPr>
              <a:t>Kliknutím lze upravit styly předlohy textu.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Druhá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Třetí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Čtvrtá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808080"/>
                </a:solidFill>
                <a:latin typeface="Century Gothic"/>
              </a:rPr>
              <a:t>Pátá úroveň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6B2AFBED-3479-475B-BED9-FE3F7BCA49EA}" type="datetime">
              <a:rPr b="0" lang="cs-CZ" sz="1200" spc="-1" strike="noStrike">
                <a:solidFill>
                  <a:srgbClr val="595959"/>
                </a:solidFill>
                <a:latin typeface="Century Gothic"/>
              </a:rPr>
              <a:t>1. 9. 2020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>
            <a:noAutofit/>
          </a:bodyPr>
          <a:p>
            <a:pPr>
              <a:lnSpc>
                <a:spcPct val="100000"/>
              </a:lnSpc>
            </a:pPr>
            <a:fld id="{4499092F-D4DA-4ED2-8422-00100B5D0BD1}" type="slidenum">
              <a:rPr b="0" lang="cs-CZ" sz="1200" spc="-1" strike="noStrike">
                <a:solidFill>
                  <a:srgbClr val="595959"/>
                </a:solidFill>
                <a:latin typeface="Century Gothic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mailto:prodej@cvicebniceonline.cz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85800" y="609480"/>
            <a:ext cx="7772040" cy="4266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cs-CZ" sz="7500" spc="-1" strike="noStrike">
                <a:solidFill>
                  <a:srgbClr val="2f5897"/>
                </a:solidFill>
                <a:latin typeface="Pacifico"/>
                <a:ea typeface="Tahoma"/>
              </a:rPr>
              <a:t>CvičebniceOnline</a:t>
            </a:r>
            <a:endParaRPr b="0" lang="cs-CZ" sz="75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371600" y="4952880"/>
            <a:ext cx="6400440" cy="1218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Učit se dá i pohodlně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1"/>
          <a:stretch/>
        </p:blipFill>
        <p:spPr>
          <a:xfrm>
            <a:off x="6694560" y="1700640"/>
            <a:ext cx="1666440" cy="166644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2"/>
          <a:stretch/>
        </p:blipFill>
        <p:spPr>
          <a:xfrm>
            <a:off x="1259640" y="4645440"/>
            <a:ext cx="6696360" cy="14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Ukázka testu I.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1247760" y="1700640"/>
            <a:ext cx="6673320" cy="455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Ukázka testu II.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341720" y="1600200"/>
            <a:ext cx="65062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k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á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z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k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a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 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t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e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t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 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I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I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I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1331640" y="1668240"/>
            <a:ext cx="6344280" cy="443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Ukázka testu IV.</a:t>
            </a:r>
            <a:endParaRPr b="0" lang="cs-CZ" sz="4000" spc="-1" strike="noStrike">
              <a:solidFill>
                <a:srgbClr val="000000"/>
              </a:solidFill>
              <a:latin typeface="Pacifico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1835640" y="1772640"/>
            <a:ext cx="5505840" cy="417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Ukázka testu V.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763640" y="1845000"/>
            <a:ext cx="5350680" cy="415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Statistika testu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Počet spuštění, čas spuštění, výsledky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61880" y="2232000"/>
            <a:ext cx="8224560" cy="382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Statistika testu - řazení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Různé možnosti řazení výsledků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432360" y="2232000"/>
            <a:ext cx="8254080" cy="31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Výsledky testu - detail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Možnost známkování</a:t>
            </a:r>
            <a:endParaRPr b="0" lang="cs-CZ" sz="2400" spc="-1" strike="noStrike">
              <a:solidFill>
                <a:srgbClr val="808080"/>
              </a:solidFill>
              <a:latin typeface="Ubuntu Light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21200" y="2232000"/>
            <a:ext cx="836784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Statistiky práce žáků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720000" y="1723320"/>
            <a:ext cx="7776000" cy="436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Statistiky práce žáků II.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504360" y="1728000"/>
            <a:ext cx="8182080" cy="378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Co je CvičebniceOnline?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 k tvorbě testů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 s velkým množstvím připravených testů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 k zadávání a kontrole domácích úkolů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 ke zkoušení žáků formou testu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Prostředí, kde učitel vidí, co žák dělá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Prostředí, kde učitel vidí statistiky práce žáků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Statistiky práce žáků III.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864000" y="1710720"/>
            <a:ext cx="7488000" cy="441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Motivace žáků odměnou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305720" y="1687320"/>
            <a:ext cx="6614280" cy="443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Administrace tříd</a:t>
            </a: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	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Vše připraveno na školní roky – přechod na nový rok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467640" y="2421000"/>
            <a:ext cx="8300160" cy="357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Administrace klasifikačních skupin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Učitel zadává práci své skupině žáků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323640" y="2853000"/>
            <a:ext cx="8488440" cy="271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Administrace žáků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Připravený import z Bakalářů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395640" y="2421000"/>
            <a:ext cx="8277120" cy="355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Testovací provoz – ZŠ Poštovní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CvičebniceOnlice pozitivně hodnocena v inspekční </a:t>
            </a: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zprávě ČŠI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CvičebniceOnline pozitivně hodnocena poradnou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Vyplněno a vyhodnoceno 150.000 testů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Napsané 3 čtvrtletní práce z matematiky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CvičebniceOnline pozitivně hodnocena rodiči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COVID-19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Distanční výuka na ZŠ Poštovní probíhala na CvičebniciOnline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Vyplněno 149.000 testů, 21.000 testů si zvolili z veřejných testů sami žáci, ostatní byly přiděleny učiteli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V průběhu COVID-19 se známkovalo!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Veškerá práce žáků prokazatelně uložena!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Reference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Základní škola Karlovy Vary, Poštovní 19, příspěvková organizace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Web: www.zskvary.cz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Doporučuje CvičebniciOnline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Kontakt: Mgr. Karel Fiala – ředitel školy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6336000" y="2376000"/>
            <a:ext cx="1695240" cy="177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Kontaktujte nás</a:t>
            </a:r>
            <a:endParaRPr b="0" lang="cs-CZ" sz="4000" spc="-1" strike="noStrike">
              <a:solidFill>
                <a:srgbClr val="000000"/>
              </a:solidFill>
              <a:latin typeface="Pacifico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 další informace nebo nákup licence nás neváhejte kontaktovat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Email: </a:t>
            </a:r>
            <a:r>
              <a:rPr b="0" lang="cs-CZ" sz="2400" spc="-1" strike="noStrike" u="sng">
                <a:solidFill>
                  <a:srgbClr val="3465a4"/>
                </a:solidFill>
                <a:uFillTx/>
                <a:latin typeface="Ubuntu Light"/>
                <a:hlinkClick r:id="rId1"/>
              </a:rPr>
              <a:t>prodej@cvicebniceonline.cz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Tel.: </a:t>
            </a:r>
            <a:r>
              <a:rPr b="1" lang="cs-CZ" sz="2400" spc="-1" strike="noStrike">
                <a:solidFill>
                  <a:srgbClr val="808080"/>
                </a:solidFill>
                <a:latin typeface="Ubuntu Light"/>
              </a:rPr>
              <a:t>+420 704 233 808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Web: </a:t>
            </a:r>
            <a:r>
              <a:rPr b="0" lang="cs-CZ" sz="2400" spc="-1" strike="noStrike" u="sng">
                <a:solidFill>
                  <a:srgbClr val="3465a4"/>
                </a:solidFill>
                <a:uFillTx/>
                <a:latin typeface="Ubuntu Light"/>
              </a:rPr>
              <a:t>www.cvicebniceonline.cz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Co CvičebniceOnline zvládne?</a:t>
            </a:r>
            <a:endParaRPr b="0" lang="cs-CZ" sz="4000" spc="-1" strike="noStrike">
              <a:solidFill>
                <a:srgbClr val="000000"/>
              </a:solidFill>
              <a:latin typeface="Pacifico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Distanční výuku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Domácí úkoly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Písemné práce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Čvrtletní písemné práce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Klasifikaci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Testy z mnoha předmětů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Testy pro všechny ročníky ZŠ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Statistiky práce žáků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Výběr, ročníku a testu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850680" y="1747800"/>
            <a:ext cx="7321320" cy="448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Český jazyk</a:t>
            </a:r>
            <a:endParaRPr b="0" lang="cs-CZ" sz="4000" spc="-1" strike="noStrike">
              <a:solidFill>
                <a:srgbClr val="000000"/>
              </a:solidFill>
              <a:latin typeface="Pacifico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1187640" y="1716480"/>
            <a:ext cx="6912360" cy="458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Matematika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960840" y="1772640"/>
            <a:ext cx="7283160" cy="436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5400" spc="-1" strike="noStrike">
                <a:solidFill>
                  <a:srgbClr val="2f5897"/>
                </a:solidFill>
                <a:latin typeface="Pacifico"/>
              </a:rPr>
              <a:t>Dějepis</a:t>
            </a:r>
            <a:endParaRPr b="0" lang="cs-CZ" sz="5400" spc="-1" strike="noStrike">
              <a:solidFill>
                <a:srgbClr val="000000"/>
              </a:solidFill>
              <a:latin typeface="Pacifico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5" name="Picture 3" descr=""/>
          <p:cNvPicPr/>
          <p:nvPr/>
        </p:nvPicPr>
        <p:blipFill>
          <a:blip r:embed="rId1"/>
          <a:stretch/>
        </p:blipFill>
        <p:spPr>
          <a:xfrm>
            <a:off x="1115640" y="2122560"/>
            <a:ext cx="6965640" cy="389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Anglický jazyk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A mnoho dalších testů...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299600" y="1766520"/>
            <a:ext cx="6476400" cy="370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cs-CZ" sz="4000" spc="-1" strike="noStrike">
                <a:solidFill>
                  <a:srgbClr val="2f5897"/>
                </a:solidFill>
                <a:latin typeface="Pacifico"/>
              </a:rPr>
              <a:t>Výhody testů CvičebniceOnline:</a:t>
            </a:r>
            <a:endParaRPr b="0" lang="cs-CZ" sz="40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Generování testu z velkého množství příkladů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Náhodné pořadí otázek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Náhodné pořadí odpovědí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Žádný opakovaně spuštěný test není stejný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Jeden test, mnoho variant, stejná obtížnost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Po drobných krůčkách od lehkého testu po složitý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808080"/>
                </a:solidFill>
                <a:latin typeface="Ubuntu Light"/>
              </a:rPr>
              <a:t>Pro učitele: </a:t>
            </a:r>
            <a:endParaRPr b="0" lang="cs-CZ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808080"/>
                </a:solidFill>
                <a:latin typeface="Ubuntu Light"/>
              </a:rPr>
              <a:t>Statistika spouštění testů žáka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808080"/>
                </a:solidFill>
                <a:latin typeface="Ubuntu Light"/>
              </a:rPr>
              <a:t>Přidělování testu konkrétním žákům, nebo skupině žáků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808080"/>
                </a:solidFill>
                <a:latin typeface="Ubuntu Light"/>
              </a:rPr>
              <a:t>Možnost vytváření vlastních testů (případně i vlastních otázek)</a:t>
            </a: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1600" spc="-1" strike="noStrike">
              <a:solidFill>
                <a:srgbClr val="80808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268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2020-08-31T18:55:42Z</dcterms:created>
  <dc:creator>Zátko Zdeněk</dc:creator>
  <dc:description/>
  <dc:language>cs-CZ</dc:language>
  <cp:lastModifiedBy/>
  <dcterms:modified xsi:type="dcterms:W3CDTF">2020-09-01T15:07:40Z</dcterms:modified>
  <cp:revision>20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